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7010400" cy="9296400"/>
  <p:embeddedFontLst>
    <p:embeddedFont>
      <p:font typeface="Arial Black" panose="020B0A04020102020204" pitchFamily="34" charset="0"/>
      <p:regular r:id="rId19"/>
      <p:bold r:id="rId20"/>
    </p:embeddedFont>
    <p:embeddedFont>
      <p:font typeface="Book Antiqua" panose="02040602050305030304" pitchFamily="18" charset="0"/>
      <p:regular r:id="rId21"/>
      <p:bold r:id="rId22"/>
      <p:italic r:id="rId23"/>
      <p:boldItalic r:id="rId24"/>
    </p:embeddedFont>
    <p:embeddedFont>
      <p:font typeface="Candara" panose="020E050203030302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1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jXIQCFwhaM113nhUQljueI8vxP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62" y="96"/>
      </p:cViewPr>
      <p:guideLst>
        <p:guide orient="horz" pos="211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2560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3158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2560" y="883158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:notes"/>
          <p:cNvSpPr txBox="1">
            <a:spLocks noGrp="1"/>
          </p:cNvSpPr>
          <p:nvPr>
            <p:ph type="sldNum" idx="12"/>
          </p:nvPr>
        </p:nvSpPr>
        <p:spPr>
          <a:xfrm>
            <a:off x="3972560" y="883158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38" name="Google Shape;3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2" name="Google Shape;152;p10:notes"/>
          <p:cNvSpPr txBox="1">
            <a:spLocks noGrp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0:notes"/>
          <p:cNvSpPr txBox="1">
            <a:spLocks noGrp="1"/>
          </p:cNvSpPr>
          <p:nvPr>
            <p:ph type="sldNum" idx="12"/>
          </p:nvPr>
        </p:nvSpPr>
        <p:spPr>
          <a:xfrm>
            <a:off x="3972560" y="883158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4" name="Google Shape;164;p11:notes"/>
          <p:cNvSpPr txBox="1">
            <a:spLocks noGrp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tried some Hyper-parameter tuning on CycleGAN. The model that has the best performance was trained with the setup of learning rate: 0.0004, batch size: 1, and the number of epochs: 130. We raised the ratio of generators from realistic photos to ink drawings on the loss function from 1 to 1.5. In terms of model structure, in order to solve the checkerboard artifacts, we replace the ConvTranspose2d function in Resnet used for upsampling of the original CycleGAN model by upsampling + conv2d, and this modification successfully mitigates the checkerboard artifacts. According to the feedback of our investigation, it successfully reduces the chance that our generated images being recognized as computer-generated.</a:t>
            </a:r>
            <a:endParaRPr/>
          </a:p>
        </p:txBody>
      </p:sp>
      <p:sp>
        <p:nvSpPr>
          <p:cNvPr id="165" name="Google Shape;165;p11:notes"/>
          <p:cNvSpPr txBox="1">
            <a:spLocks noGrp="1"/>
          </p:cNvSpPr>
          <p:nvPr>
            <p:ph type="sldNum" idx="12"/>
          </p:nvPr>
        </p:nvSpPr>
        <p:spPr>
          <a:xfrm>
            <a:off x="3972560" y="883158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ce3242690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ce32426906_0_0:notes"/>
          <p:cNvSpPr txBox="1">
            <a:spLocks noGrp="1"/>
          </p:cNvSpPr>
          <p:nvPr>
            <p:ph type="body" idx="1"/>
          </p:nvPr>
        </p:nvSpPr>
        <p:spPr>
          <a:xfrm>
            <a:off x="934720" y="4415790"/>
            <a:ext cx="51411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2ce32426906_0_0:notes"/>
          <p:cNvSpPr txBox="1">
            <a:spLocks noGrp="1"/>
          </p:cNvSpPr>
          <p:nvPr>
            <p:ph type="sldNum" idx="12"/>
          </p:nvPr>
        </p:nvSpPr>
        <p:spPr>
          <a:xfrm>
            <a:off x="3972560" y="8831580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6" name="Google Shape;186;p12:notes"/>
          <p:cNvSpPr txBox="1">
            <a:spLocks noGrp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Human Study</a:t>
            </a:r>
            <a:endParaRPr/>
          </a:p>
        </p:txBody>
      </p:sp>
      <p:sp>
        <p:nvSpPr>
          <p:cNvPr id="187" name="Google Shape;187;p12:notes"/>
          <p:cNvSpPr txBox="1">
            <a:spLocks noGrp="1"/>
          </p:cNvSpPr>
          <p:nvPr>
            <p:ph type="sldNum" idx="12"/>
          </p:nvPr>
        </p:nvSpPr>
        <p:spPr>
          <a:xfrm>
            <a:off x="3972560" y="883158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3" name="Google Shape;203;p13:notes"/>
          <p:cNvSpPr txBox="1">
            <a:spLocks noGrp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Human Study</a:t>
            </a:r>
            <a:endParaRPr/>
          </a:p>
        </p:txBody>
      </p:sp>
      <p:sp>
        <p:nvSpPr>
          <p:cNvPr id="204" name="Google Shape;204;p13:notes"/>
          <p:cNvSpPr txBox="1">
            <a:spLocks noGrp="1"/>
          </p:cNvSpPr>
          <p:nvPr>
            <p:ph type="sldNum" idx="12"/>
          </p:nvPr>
        </p:nvSpPr>
        <p:spPr>
          <a:xfrm>
            <a:off x="3972560" y="883158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4:notes"/>
          <p:cNvSpPr txBox="1">
            <a:spLocks noGrp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25" name="Google Shape;225;p15:notes"/>
          <p:cNvSpPr txBox="1">
            <a:spLocks noGrp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5:notes"/>
          <p:cNvSpPr txBox="1">
            <a:spLocks noGrp="1"/>
          </p:cNvSpPr>
          <p:nvPr>
            <p:ph type="sldNum" idx="12"/>
          </p:nvPr>
        </p:nvSpPr>
        <p:spPr>
          <a:xfrm>
            <a:off x="3972560" y="883158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:notes"/>
          <p:cNvSpPr txBox="1">
            <a:spLocks noGrp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1" name="Google Shape;71;p4:notes"/>
          <p:cNvSpPr txBox="1">
            <a:spLocks noGrp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:notes"/>
          <p:cNvSpPr txBox="1">
            <a:spLocks noGrp="1"/>
          </p:cNvSpPr>
          <p:nvPr>
            <p:ph type="sldNum" idx="12"/>
          </p:nvPr>
        </p:nvSpPr>
        <p:spPr>
          <a:xfrm>
            <a:off x="3972560" y="883158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6" name="Google Shape;86;p5:notes"/>
          <p:cNvSpPr txBox="1">
            <a:spLocks noGrp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:notes"/>
          <p:cNvSpPr txBox="1">
            <a:spLocks noGrp="1"/>
          </p:cNvSpPr>
          <p:nvPr>
            <p:ph type="sldNum" idx="12"/>
          </p:nvPr>
        </p:nvSpPr>
        <p:spPr>
          <a:xfrm>
            <a:off x="3972560" y="883158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6" name="Google Shape;106;p6:notes"/>
          <p:cNvSpPr txBox="1">
            <a:spLocks noGrp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6:notes"/>
          <p:cNvSpPr txBox="1">
            <a:spLocks noGrp="1"/>
          </p:cNvSpPr>
          <p:nvPr>
            <p:ph type="sldNum" idx="12"/>
          </p:nvPr>
        </p:nvSpPr>
        <p:spPr>
          <a:xfrm>
            <a:off x="3972560" y="883158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 txBox="1">
            <a:spLocks noGrp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1" name="Google Shape;131;p8:notes"/>
          <p:cNvSpPr txBox="1">
            <a:spLocks noGrp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8:notes"/>
          <p:cNvSpPr txBox="1">
            <a:spLocks noGrp="1"/>
          </p:cNvSpPr>
          <p:nvPr>
            <p:ph type="sldNum" idx="12"/>
          </p:nvPr>
        </p:nvSpPr>
        <p:spPr>
          <a:xfrm>
            <a:off x="3972560" y="883158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2" name="Google Shape;142;p9:notes"/>
          <p:cNvSpPr txBox="1">
            <a:spLocks noGrp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9:notes"/>
          <p:cNvSpPr txBox="1">
            <a:spLocks noGrp="1"/>
          </p:cNvSpPr>
          <p:nvPr>
            <p:ph type="sldNum" idx="12"/>
          </p:nvPr>
        </p:nvSpPr>
        <p:spPr>
          <a:xfrm>
            <a:off x="3972560" y="883158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/>
          <p:nvPr/>
        </p:nvSpPr>
        <p:spPr>
          <a:xfrm>
            <a:off x="0" y="-76200"/>
            <a:ext cx="9144000" cy="2590800"/>
          </a:xfrm>
          <a:prstGeom prst="rect">
            <a:avLst/>
          </a:prstGeom>
          <a:gradFill>
            <a:gsLst>
              <a:gs pos="0">
                <a:srgbClr val="333333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7"/>
          <p:cNvSpPr/>
          <p:nvPr/>
        </p:nvSpPr>
        <p:spPr>
          <a:xfrm>
            <a:off x="609600" y="6172200"/>
            <a:ext cx="466407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Georgetown University Computer Science Department</a:t>
            </a:r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subTitle" idx="1"/>
          </p:nvPr>
        </p:nvSpPr>
        <p:spPr>
          <a:xfrm>
            <a:off x="609600" y="2706688"/>
            <a:ext cx="7772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360"/>
              </a:spcBef>
              <a:spcAft>
                <a:spcPts val="0"/>
              </a:spcAft>
              <a:buSzPts val="1800"/>
              <a:buFont typeface="Noto Sans Symbols"/>
              <a:buNone/>
              <a:defRPr sz="1800">
                <a:solidFill>
                  <a:srgbClr val="CCCCCC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22" name="Google Shape;22;p17"/>
          <p:cNvSpPr txBox="1">
            <a:spLocks noGrp="1"/>
          </p:cNvSpPr>
          <p:nvPr>
            <p:ph type="ctrTitle"/>
          </p:nvPr>
        </p:nvSpPr>
        <p:spPr>
          <a:xfrm>
            <a:off x="609600" y="709613"/>
            <a:ext cx="77724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3" name="Google Shape;23;p17" descr="Georgetown University Logo, symbol, meaning, history, PNG, bran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54327" y="5690604"/>
            <a:ext cx="1627673" cy="915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8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body" idx="1"/>
          </p:nvPr>
        </p:nvSpPr>
        <p:spPr>
          <a:xfrm>
            <a:off x="609600" y="1828800"/>
            <a:ext cx="79248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ftr" idx="11"/>
          </p:nvPr>
        </p:nvSpPr>
        <p:spPr>
          <a:xfrm>
            <a:off x="625475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8"/>
          <p:cNvSpPr txBox="1">
            <a:spLocks noGrp="1"/>
          </p:cNvSpPr>
          <p:nvPr>
            <p:ph type="dt" idx="10"/>
          </p:nvPr>
        </p:nvSpPr>
        <p:spPr>
          <a:xfrm>
            <a:off x="7023100" y="0"/>
            <a:ext cx="1066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8"/>
          <p:cNvSpPr txBox="1">
            <a:spLocks noGrp="1"/>
          </p:cNvSpPr>
          <p:nvPr>
            <p:ph type="sldNum" idx="12"/>
          </p:nvPr>
        </p:nvSpPr>
        <p:spPr>
          <a:xfrm>
            <a:off x="8289925" y="0"/>
            <a:ext cx="8540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9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ftr" idx="11"/>
          </p:nvPr>
        </p:nvSpPr>
        <p:spPr>
          <a:xfrm>
            <a:off x="625475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9"/>
          <p:cNvSpPr txBox="1">
            <a:spLocks noGrp="1"/>
          </p:cNvSpPr>
          <p:nvPr>
            <p:ph type="dt" idx="10"/>
          </p:nvPr>
        </p:nvSpPr>
        <p:spPr>
          <a:xfrm>
            <a:off x="7023100" y="0"/>
            <a:ext cx="1066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sldNum" idx="12"/>
          </p:nvPr>
        </p:nvSpPr>
        <p:spPr>
          <a:xfrm>
            <a:off x="8289925" y="0"/>
            <a:ext cx="8540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/>
          <p:nvPr/>
        </p:nvSpPr>
        <p:spPr>
          <a:xfrm>
            <a:off x="0" y="-42863"/>
            <a:ext cx="9144000" cy="347663"/>
          </a:xfrm>
          <a:prstGeom prst="rect">
            <a:avLst/>
          </a:prstGeom>
          <a:gradFill>
            <a:gsLst>
              <a:gs pos="0">
                <a:srgbClr val="333333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6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body" idx="1"/>
          </p:nvPr>
        </p:nvSpPr>
        <p:spPr>
          <a:xfrm>
            <a:off x="609600" y="1828800"/>
            <a:ext cx="79248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625475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/>
          <p:nvPr/>
        </p:nvSpPr>
        <p:spPr>
          <a:xfrm>
            <a:off x="609600" y="1524000"/>
            <a:ext cx="79248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Boston University</a:t>
            </a: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Slideshow Title Goes Here</a:t>
            </a:r>
            <a:endParaRPr/>
          </a:p>
        </p:txBody>
      </p:sp>
      <p:sp>
        <p:nvSpPr>
          <p:cNvPr id="15" name="Google Shape;15;p16"/>
          <p:cNvSpPr txBox="1">
            <a:spLocks noGrp="1"/>
          </p:cNvSpPr>
          <p:nvPr>
            <p:ph type="dt" idx="10"/>
          </p:nvPr>
        </p:nvSpPr>
        <p:spPr>
          <a:xfrm>
            <a:off x="7023100" y="0"/>
            <a:ext cx="1066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6"/>
          <p:cNvSpPr txBox="1">
            <a:spLocks noGrp="1"/>
          </p:cNvSpPr>
          <p:nvPr>
            <p:ph type="sldNum" idx="12"/>
          </p:nvPr>
        </p:nvSpPr>
        <p:spPr>
          <a:xfrm>
            <a:off x="8289925" y="0"/>
            <a:ext cx="8540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u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200" b="0" u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200" b="0" u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200" b="0" u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200" b="0" u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200" b="0" u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200" b="0" u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200" b="0" u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200" b="0" u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" name="Google Shape;17;p16"/>
          <p:cNvCxnSpPr/>
          <p:nvPr/>
        </p:nvCxnSpPr>
        <p:spPr>
          <a:xfrm>
            <a:off x="8189913" y="76200"/>
            <a:ext cx="1587" cy="152400"/>
          </a:xfrm>
          <a:prstGeom prst="straightConnector1">
            <a:avLst/>
          </a:prstGeom>
          <a:noFill/>
          <a:ln w="12700" cap="flat" cmpd="sng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"/>
          <p:cNvSpPr txBox="1">
            <a:spLocks noGrp="1"/>
          </p:cNvSpPr>
          <p:nvPr>
            <p:ph type="subTitle" idx="1"/>
          </p:nvPr>
        </p:nvSpPr>
        <p:spPr>
          <a:xfrm>
            <a:off x="609600" y="2850704"/>
            <a:ext cx="7772400" cy="252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 dirty="0">
                <a:solidFill>
                  <a:schemeClr val="lt2"/>
                </a:solidFill>
              </a:rPr>
              <a:t>Team 4</a:t>
            </a:r>
            <a:endParaRPr dirty="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i="1">
                <a:solidFill>
                  <a:schemeClr val="lt2"/>
                </a:solidFill>
              </a:rPr>
              <a:t>Member1 </a:t>
            </a:r>
            <a:r>
              <a:rPr lang="en-US" altLang="zh-CN" i="1">
                <a:solidFill>
                  <a:schemeClr val="lt2"/>
                </a:solidFill>
              </a:rPr>
              <a:t>Xingjian</a:t>
            </a:r>
            <a:r>
              <a:rPr lang="en-US" i="1">
                <a:solidFill>
                  <a:schemeClr val="lt2"/>
                </a:solidFill>
              </a:rPr>
              <a:t> </a:t>
            </a:r>
            <a:r>
              <a:rPr lang="en-US" i="1" dirty="0">
                <a:solidFill>
                  <a:schemeClr val="lt2"/>
                </a:solidFill>
              </a:rPr>
              <a:t>Qu</a:t>
            </a:r>
            <a:br>
              <a:rPr lang="en-US" i="1" dirty="0">
                <a:solidFill>
                  <a:schemeClr val="lt2"/>
                </a:solidFill>
              </a:rPr>
            </a:br>
            <a:r>
              <a:rPr lang="en-US" i="1" dirty="0">
                <a:solidFill>
                  <a:schemeClr val="lt2"/>
                </a:solidFill>
              </a:rPr>
              <a:t>Member2 Zihang Zhu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b="1" dirty="0">
              <a:solidFill>
                <a:schemeClr val="lt2"/>
              </a:solidFill>
            </a:endParaRPr>
          </a:p>
        </p:txBody>
      </p:sp>
      <p:sp>
        <p:nvSpPr>
          <p:cNvPr id="42" name="Google Shape;42;p1"/>
          <p:cNvSpPr txBox="1">
            <a:spLocks noGrp="1"/>
          </p:cNvSpPr>
          <p:nvPr>
            <p:ph type="ctrTitle"/>
          </p:nvPr>
        </p:nvSpPr>
        <p:spPr>
          <a:xfrm>
            <a:off x="609600" y="620688"/>
            <a:ext cx="77724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Ink Wash painting --- Style Transfer</a:t>
            </a:r>
            <a:endParaRPr/>
          </a:p>
        </p:txBody>
      </p:sp>
      <p:sp>
        <p:nvSpPr>
          <p:cNvPr id="43" name="Google Shape;43;p1"/>
          <p:cNvSpPr txBox="1"/>
          <p:nvPr/>
        </p:nvSpPr>
        <p:spPr>
          <a:xfrm>
            <a:off x="436769" y="40043795"/>
            <a:ext cx="29375772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REFERENCES: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[1] Zhang J., Bargal S. A., Lin Z., Brandt J., Shen X., &amp; Sclaroff S. (2018). Top-down neural attention by excitation backprop – International Journal of Computer Vision, 126(10), 1084-1102.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[2] Bargal S. A.*, Zunino A.*, Kim D., Zhang J., Murino V. and Sclaroff S. (2018). Excitation Backprop for RNNs – Proc. IEEE Conf. on Computer Vision and Pattern Recognition (CVPR).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[3] Zunino A.*, Bargal S. A.*, Morerio P., Zhang J., Sclaroff S., &amp; Murino V. (2018). Excitation Dropout: Encouraging Plasticity in Deep Neural Networks – arXiv preprint arXiv:1805.09092</a:t>
            </a:r>
            <a:r>
              <a:rPr lang="en-US" sz="28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"/>
          <p:cNvSpPr txBox="1">
            <a:spLocks noGrp="1"/>
          </p:cNvSpPr>
          <p:nvPr>
            <p:ph type="title"/>
          </p:nvPr>
        </p:nvSpPr>
        <p:spPr>
          <a:xfrm>
            <a:off x="539552" y="620688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 Black"/>
                <a:ea typeface="Arial Black"/>
                <a:cs typeface="Arial Black"/>
                <a:sym typeface="Arial Black"/>
              </a:rPr>
              <a:t>Architecture</a:t>
            </a:r>
            <a:endParaRPr/>
          </a:p>
        </p:txBody>
      </p:sp>
      <p:sp>
        <p:nvSpPr>
          <p:cNvPr id="156" name="Google Shape;156;p10"/>
          <p:cNvSpPr txBox="1">
            <a:spLocks noGrp="1"/>
          </p:cNvSpPr>
          <p:nvPr>
            <p:ph type="ftr" idx="11"/>
          </p:nvPr>
        </p:nvSpPr>
        <p:spPr>
          <a:xfrm>
            <a:off x="625475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Header</a:t>
            </a:r>
            <a:endParaRPr/>
          </a:p>
        </p:txBody>
      </p:sp>
      <p:sp>
        <p:nvSpPr>
          <p:cNvPr id="157" name="Google Shape;157;p10"/>
          <p:cNvSpPr txBox="1">
            <a:spLocks noGrp="1"/>
          </p:cNvSpPr>
          <p:nvPr>
            <p:ph type="dt" idx="10"/>
          </p:nvPr>
        </p:nvSpPr>
        <p:spPr>
          <a:xfrm>
            <a:off x="7023100" y="0"/>
            <a:ext cx="1066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4/19/2024</a:t>
            </a:r>
            <a:endParaRPr/>
          </a:p>
        </p:txBody>
      </p:sp>
      <p:sp>
        <p:nvSpPr>
          <p:cNvPr id="158" name="Google Shape;158;p10"/>
          <p:cNvSpPr txBox="1">
            <a:spLocks noGrp="1"/>
          </p:cNvSpPr>
          <p:nvPr>
            <p:ph type="sldNum" idx="12"/>
          </p:nvPr>
        </p:nvSpPr>
        <p:spPr>
          <a:xfrm>
            <a:off x="8289925" y="0"/>
            <a:ext cx="8540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59" name="Google Shape;159;p10"/>
          <p:cNvSpPr txBox="1"/>
          <p:nvPr/>
        </p:nvSpPr>
        <p:spPr>
          <a:xfrm>
            <a:off x="463624" y="1637184"/>
            <a:ext cx="8284840" cy="4024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Pipeline figure and details</a:t>
            </a:r>
            <a:endParaRPr/>
          </a:p>
        </p:txBody>
      </p:sp>
      <p:pic>
        <p:nvPicPr>
          <p:cNvPr id="160" name="Google Shape;16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666" y="1306488"/>
            <a:ext cx="8594667" cy="5113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7736" y="2039313"/>
            <a:ext cx="8028442" cy="3058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"/>
          <p:cNvSpPr txBox="1">
            <a:spLocks noGrp="1"/>
          </p:cNvSpPr>
          <p:nvPr>
            <p:ph type="title"/>
          </p:nvPr>
        </p:nvSpPr>
        <p:spPr>
          <a:xfrm>
            <a:off x="625475" y="764704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 Black"/>
                <a:ea typeface="Arial Black"/>
                <a:cs typeface="Arial Black"/>
                <a:sym typeface="Arial Black"/>
              </a:rPr>
              <a:t>Training Details</a:t>
            </a:r>
            <a:endParaRPr/>
          </a:p>
        </p:txBody>
      </p:sp>
      <p:sp>
        <p:nvSpPr>
          <p:cNvPr id="168" name="Google Shape;168;p11"/>
          <p:cNvSpPr txBox="1">
            <a:spLocks noGrp="1"/>
          </p:cNvSpPr>
          <p:nvPr>
            <p:ph type="ftr" idx="11"/>
          </p:nvPr>
        </p:nvSpPr>
        <p:spPr>
          <a:xfrm>
            <a:off x="625475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Header</a:t>
            </a:r>
            <a:endParaRPr/>
          </a:p>
        </p:txBody>
      </p:sp>
      <p:sp>
        <p:nvSpPr>
          <p:cNvPr id="169" name="Google Shape;169;p11"/>
          <p:cNvSpPr txBox="1">
            <a:spLocks noGrp="1"/>
          </p:cNvSpPr>
          <p:nvPr>
            <p:ph type="dt" idx="10"/>
          </p:nvPr>
        </p:nvSpPr>
        <p:spPr>
          <a:xfrm>
            <a:off x="7023100" y="0"/>
            <a:ext cx="1066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4/19/2024</a:t>
            </a:r>
            <a:endParaRPr/>
          </a:p>
        </p:txBody>
      </p:sp>
      <p:sp>
        <p:nvSpPr>
          <p:cNvPr id="170" name="Google Shape;170;p11"/>
          <p:cNvSpPr txBox="1">
            <a:spLocks noGrp="1"/>
          </p:cNvSpPr>
          <p:nvPr>
            <p:ph type="sldNum" idx="12"/>
          </p:nvPr>
        </p:nvSpPr>
        <p:spPr>
          <a:xfrm>
            <a:off x="8289925" y="0"/>
            <a:ext cx="8540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71" name="Google Shape;171;p11"/>
          <p:cNvSpPr txBox="1">
            <a:spLocks noGrp="1"/>
          </p:cNvSpPr>
          <p:nvPr>
            <p:ph type="body" idx="1"/>
          </p:nvPr>
        </p:nvSpPr>
        <p:spPr>
          <a:xfrm>
            <a:off x="609600" y="1828800"/>
            <a:ext cx="79248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dirty="0"/>
              <a:t>1. Use Pretrained Model: Style </a:t>
            </a:r>
            <a:r>
              <a:rPr lang="en-US" sz="1800" dirty="0" err="1"/>
              <a:t>Ukiyoe</a:t>
            </a:r>
            <a:r>
              <a:rPr lang="en-US" sz="1800" dirty="0"/>
              <a:t>          </a:t>
            </a:r>
            <a:endParaRPr sz="1800" dirty="0"/>
          </a:p>
        </p:txBody>
      </p:sp>
      <p:pic>
        <p:nvPicPr>
          <p:cNvPr id="172" name="Google Shape;17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0125" y="3357575"/>
            <a:ext cx="2732550" cy="273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0125" y="764700"/>
            <a:ext cx="2732550" cy="2345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375" y="2516325"/>
            <a:ext cx="3322300" cy="335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ce32426906_0_0"/>
          <p:cNvSpPr txBox="1">
            <a:spLocks noGrp="1"/>
          </p:cNvSpPr>
          <p:nvPr>
            <p:ph type="body" idx="1"/>
          </p:nvPr>
        </p:nvSpPr>
        <p:spPr>
          <a:xfrm>
            <a:off x="580614" y="994540"/>
            <a:ext cx="7924800" cy="3886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dirty="0"/>
              <a:t>2. Fine-Tuning and Hyper-parameter tuning </a:t>
            </a:r>
            <a:endParaRPr dirty="0"/>
          </a:p>
        </p:txBody>
      </p:sp>
      <p:sp>
        <p:nvSpPr>
          <p:cNvPr id="182" name="Google Shape;182;g2ce32426906_0_0"/>
          <p:cNvSpPr txBox="1">
            <a:spLocks noGrp="1"/>
          </p:cNvSpPr>
          <p:nvPr>
            <p:ph type="sldNum" idx="12"/>
          </p:nvPr>
        </p:nvSpPr>
        <p:spPr>
          <a:xfrm>
            <a:off x="8289925" y="0"/>
            <a:ext cx="854100" cy="304800"/>
          </a:xfrm>
          <a:prstGeom prst="rect">
            <a:avLst/>
          </a:prstGeom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183" name="Google Shape;183;g2ce3242690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427" y="1754291"/>
            <a:ext cx="8463174" cy="18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D55290B-5234-8E25-102C-4D4721722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18" y="4300331"/>
            <a:ext cx="8430015" cy="1435707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2A929DE3-9594-0DDB-E98A-0325AD121DB0}"/>
              </a:ext>
            </a:extLst>
          </p:cNvPr>
          <p:cNvCxnSpPr/>
          <p:nvPr/>
        </p:nvCxnSpPr>
        <p:spPr>
          <a:xfrm>
            <a:off x="4287078" y="3710609"/>
            <a:ext cx="0" cy="470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Experimental Results(What we want you to see)</a:t>
            </a:r>
            <a:endParaRPr dirty="0"/>
          </a:p>
        </p:txBody>
      </p:sp>
      <p:sp>
        <p:nvSpPr>
          <p:cNvPr id="190" name="Google Shape;190;p12"/>
          <p:cNvSpPr txBox="1">
            <a:spLocks noGrp="1"/>
          </p:cNvSpPr>
          <p:nvPr>
            <p:ph type="ftr" idx="11"/>
          </p:nvPr>
        </p:nvSpPr>
        <p:spPr>
          <a:xfrm>
            <a:off x="625475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Header</a:t>
            </a:r>
            <a:endParaRPr/>
          </a:p>
        </p:txBody>
      </p:sp>
      <p:sp>
        <p:nvSpPr>
          <p:cNvPr id="191" name="Google Shape;191;p12"/>
          <p:cNvSpPr txBox="1">
            <a:spLocks noGrp="1"/>
          </p:cNvSpPr>
          <p:nvPr>
            <p:ph type="dt" idx="10"/>
          </p:nvPr>
        </p:nvSpPr>
        <p:spPr>
          <a:xfrm>
            <a:off x="7023100" y="0"/>
            <a:ext cx="1066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4/19/2024</a:t>
            </a:r>
            <a:endParaRPr/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8289925" y="0"/>
            <a:ext cx="8540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193" name="Google Shape;19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7912" y="1905000"/>
            <a:ext cx="1862336" cy="1862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5576" y="1905000"/>
            <a:ext cx="1862336" cy="1862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3899" y="3785161"/>
            <a:ext cx="1862336" cy="1862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37656" y="3767336"/>
            <a:ext cx="1862336" cy="1862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42839" y="3742868"/>
            <a:ext cx="1862336" cy="1862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87675" y="3742868"/>
            <a:ext cx="1862336" cy="1862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318371" y="1905000"/>
            <a:ext cx="1862336" cy="1862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487675" y="1917234"/>
            <a:ext cx="1837868" cy="1837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3"/>
          <p:cNvSpPr txBox="1">
            <a:spLocks noGrp="1"/>
          </p:cNvSpPr>
          <p:nvPr>
            <p:ph type="title"/>
          </p:nvPr>
        </p:nvSpPr>
        <p:spPr>
          <a:xfrm>
            <a:off x="181257" y="771079"/>
            <a:ext cx="8928992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Experimental Results(What we don’t want you to see)</a:t>
            </a:r>
            <a:endParaRPr/>
          </a:p>
        </p:txBody>
      </p:sp>
      <p:sp>
        <p:nvSpPr>
          <p:cNvPr id="207" name="Google Shape;207;p13"/>
          <p:cNvSpPr txBox="1">
            <a:spLocks noGrp="1"/>
          </p:cNvSpPr>
          <p:nvPr>
            <p:ph type="ftr" idx="11"/>
          </p:nvPr>
        </p:nvSpPr>
        <p:spPr>
          <a:xfrm>
            <a:off x="625475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Header</a:t>
            </a:r>
            <a:endParaRPr/>
          </a:p>
        </p:txBody>
      </p:sp>
      <p:sp>
        <p:nvSpPr>
          <p:cNvPr id="208" name="Google Shape;208;p13"/>
          <p:cNvSpPr txBox="1">
            <a:spLocks noGrp="1"/>
          </p:cNvSpPr>
          <p:nvPr>
            <p:ph type="dt" idx="10"/>
          </p:nvPr>
        </p:nvSpPr>
        <p:spPr>
          <a:xfrm>
            <a:off x="7023100" y="0"/>
            <a:ext cx="1066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4/19/2024</a:t>
            </a:r>
            <a:endParaRPr/>
          </a:p>
        </p:txBody>
      </p:sp>
      <p:sp>
        <p:nvSpPr>
          <p:cNvPr id="209" name="Google Shape;209;p13"/>
          <p:cNvSpPr txBox="1">
            <a:spLocks noGrp="1"/>
          </p:cNvSpPr>
          <p:nvPr>
            <p:ph type="sldNum" idx="12"/>
          </p:nvPr>
        </p:nvSpPr>
        <p:spPr>
          <a:xfrm>
            <a:off x="8289925" y="0"/>
            <a:ext cx="8540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210" name="Google Shape;21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9183" y="1556792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84700" y="1556792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79183" y="4221088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54174" y="4221089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4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Arial Black" panose="020B0A04020102020204" pitchFamily="34" charset="0"/>
              </a:rPr>
              <a:t>Github</a:t>
            </a:r>
            <a:r>
              <a:rPr lang="en-US" dirty="0">
                <a:latin typeface="Arial Black" panose="020B0A04020102020204" pitchFamily="34" charset="0"/>
              </a:rPr>
              <a:t> Link</a:t>
            </a:r>
            <a:endParaRPr dirty="0">
              <a:latin typeface="Arial Black" panose="020B0A04020102020204" pitchFamily="34" charset="0"/>
            </a:endParaRPr>
          </a:p>
        </p:txBody>
      </p:sp>
      <p:sp>
        <p:nvSpPr>
          <p:cNvPr id="219" name="Google Shape;219;p14"/>
          <p:cNvSpPr txBox="1">
            <a:spLocks noGrp="1"/>
          </p:cNvSpPr>
          <p:nvPr>
            <p:ph type="body" idx="1"/>
          </p:nvPr>
        </p:nvSpPr>
        <p:spPr>
          <a:xfrm>
            <a:off x="609600" y="1828800"/>
            <a:ext cx="79248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https://github.com/StarFarming99/COSC_5470-CV</a:t>
            </a:r>
            <a:endParaRPr dirty="0"/>
          </a:p>
        </p:txBody>
      </p:sp>
      <p:sp>
        <p:nvSpPr>
          <p:cNvPr id="220" name="Google Shape;220;p14"/>
          <p:cNvSpPr txBox="1">
            <a:spLocks noGrp="1"/>
          </p:cNvSpPr>
          <p:nvPr>
            <p:ph type="ftr" idx="11"/>
          </p:nvPr>
        </p:nvSpPr>
        <p:spPr>
          <a:xfrm>
            <a:off x="625475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Header</a:t>
            </a:r>
            <a:endParaRPr/>
          </a:p>
        </p:txBody>
      </p:sp>
      <p:sp>
        <p:nvSpPr>
          <p:cNvPr id="221" name="Google Shape;221;p14"/>
          <p:cNvSpPr txBox="1">
            <a:spLocks noGrp="1"/>
          </p:cNvSpPr>
          <p:nvPr>
            <p:ph type="dt" idx="10"/>
          </p:nvPr>
        </p:nvSpPr>
        <p:spPr>
          <a:xfrm>
            <a:off x="7023100" y="0"/>
            <a:ext cx="1066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4/19/2024</a:t>
            </a:r>
            <a:endParaRPr/>
          </a:p>
        </p:txBody>
      </p:sp>
      <p:sp>
        <p:nvSpPr>
          <p:cNvPr id="222" name="Google Shape;222;p14"/>
          <p:cNvSpPr txBox="1">
            <a:spLocks noGrp="1"/>
          </p:cNvSpPr>
          <p:nvPr>
            <p:ph type="sldNum" idx="12"/>
          </p:nvPr>
        </p:nvSpPr>
        <p:spPr>
          <a:xfrm>
            <a:off x="8289925" y="0"/>
            <a:ext cx="8540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QUESTIONS?</a:t>
            </a:r>
            <a:endParaRPr/>
          </a:p>
        </p:txBody>
      </p:sp>
      <p:sp>
        <p:nvSpPr>
          <p:cNvPr id="229" name="Google Shape;229;p1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Thank you!</a:t>
            </a:r>
            <a:endParaRPr/>
          </a:p>
        </p:txBody>
      </p:sp>
      <p:sp>
        <p:nvSpPr>
          <p:cNvPr id="230" name="Google Shape;230;p15"/>
          <p:cNvSpPr txBox="1">
            <a:spLocks noGrp="1"/>
          </p:cNvSpPr>
          <p:nvPr>
            <p:ph type="dt" idx="10"/>
          </p:nvPr>
        </p:nvSpPr>
        <p:spPr>
          <a:xfrm>
            <a:off x="7023100" y="0"/>
            <a:ext cx="1066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4/19/2024</a:t>
            </a:r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8289925" y="0"/>
            <a:ext cx="8540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32" name="Google Shape;232;p15"/>
          <p:cNvSpPr txBox="1">
            <a:spLocks noGrp="1"/>
          </p:cNvSpPr>
          <p:nvPr>
            <p:ph type="ftr" idx="11"/>
          </p:nvPr>
        </p:nvSpPr>
        <p:spPr>
          <a:xfrm>
            <a:off x="625475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Header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 Black"/>
                <a:ea typeface="Arial Black"/>
                <a:cs typeface="Arial Black"/>
                <a:sym typeface="Arial Black"/>
              </a:rPr>
              <a:t>Background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9" name="Google Shape;49;p2"/>
          <p:cNvSpPr txBox="1">
            <a:spLocks noGrp="1"/>
          </p:cNvSpPr>
          <p:nvPr>
            <p:ph type="body" idx="1"/>
          </p:nvPr>
        </p:nvSpPr>
        <p:spPr>
          <a:xfrm>
            <a:off x="609600" y="1828800"/>
            <a:ext cx="79248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latin typeface="Aptos" panose="020B0004020202020204" pitchFamily="34" charset="0"/>
              </a:rPr>
              <a:t>What is ink wash painting?</a:t>
            </a:r>
            <a:endParaRPr dirty="0">
              <a:latin typeface="Aptos" panose="020B0004020202020204" pitchFamily="34" charset="0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latin typeface="Aptos" panose="020B0004020202020204" pitchFamily="34" charset="0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  <p:sp>
        <p:nvSpPr>
          <p:cNvPr id="50" name="Google Shape;50;p2"/>
          <p:cNvSpPr txBox="1">
            <a:spLocks noGrp="1"/>
          </p:cNvSpPr>
          <p:nvPr>
            <p:ph type="ftr" idx="11"/>
          </p:nvPr>
        </p:nvSpPr>
        <p:spPr>
          <a:xfrm>
            <a:off x="625475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Ink Wash Painting --- Style Transfer</a:t>
            </a:r>
            <a:endParaRPr/>
          </a:p>
        </p:txBody>
      </p:sp>
      <p:sp>
        <p:nvSpPr>
          <p:cNvPr id="51" name="Google Shape;51;p2"/>
          <p:cNvSpPr txBox="1">
            <a:spLocks noGrp="1"/>
          </p:cNvSpPr>
          <p:nvPr>
            <p:ph type="dt" idx="10"/>
          </p:nvPr>
        </p:nvSpPr>
        <p:spPr>
          <a:xfrm>
            <a:off x="7023100" y="0"/>
            <a:ext cx="1066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4/19/2024</a:t>
            </a:r>
            <a:endParaRPr/>
          </a:p>
        </p:txBody>
      </p:sp>
      <p:sp>
        <p:nvSpPr>
          <p:cNvPr id="52" name="Google Shape;52;p2"/>
          <p:cNvSpPr txBox="1">
            <a:spLocks noGrp="1"/>
          </p:cNvSpPr>
          <p:nvPr>
            <p:ph type="sldNum" idx="12"/>
          </p:nvPr>
        </p:nvSpPr>
        <p:spPr>
          <a:xfrm>
            <a:off x="8289925" y="0"/>
            <a:ext cx="8540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53" name="Google Shape;5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584" y="2564904"/>
            <a:ext cx="3209675" cy="36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0072" y="2564904"/>
            <a:ext cx="2824499" cy="36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 Black"/>
                <a:ea typeface="Arial Black"/>
                <a:cs typeface="Arial Black"/>
                <a:sym typeface="Arial Black"/>
              </a:rPr>
              <a:t>Features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xfrm>
            <a:off x="609600" y="1828800"/>
            <a:ext cx="79248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61" name="Google Shape;61;p3"/>
          <p:cNvSpPr txBox="1">
            <a:spLocks noGrp="1"/>
          </p:cNvSpPr>
          <p:nvPr>
            <p:ph type="ftr" idx="11"/>
          </p:nvPr>
        </p:nvSpPr>
        <p:spPr>
          <a:xfrm>
            <a:off x="625475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Ink Wash Painting --- Style Transfer</a:t>
            </a:r>
            <a:endParaRPr/>
          </a:p>
        </p:txBody>
      </p:sp>
      <p:sp>
        <p:nvSpPr>
          <p:cNvPr id="62" name="Google Shape;62;p3"/>
          <p:cNvSpPr txBox="1">
            <a:spLocks noGrp="1"/>
          </p:cNvSpPr>
          <p:nvPr>
            <p:ph type="dt" idx="10"/>
          </p:nvPr>
        </p:nvSpPr>
        <p:spPr>
          <a:xfrm>
            <a:off x="7023100" y="0"/>
            <a:ext cx="1066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4/19/2024</a:t>
            </a:r>
            <a:endParaRPr sz="1200" b="0" i="0" u="none" strike="noStrike" cap="non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3"/>
          <p:cNvSpPr txBox="1">
            <a:spLocks noGrp="1"/>
          </p:cNvSpPr>
          <p:nvPr>
            <p:ph type="sldNum" idx="12"/>
          </p:nvPr>
        </p:nvSpPr>
        <p:spPr>
          <a:xfrm>
            <a:off x="8289925" y="0"/>
            <a:ext cx="8540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200" b="0" i="0" u="none" strike="noStrike" cap="non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648" y="2780928"/>
            <a:ext cx="3209675" cy="36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3"/>
          <p:cNvSpPr txBox="1"/>
          <p:nvPr/>
        </p:nvSpPr>
        <p:spPr>
          <a:xfrm>
            <a:off x="1475656" y="2012050"/>
            <a:ext cx="288032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Aptos" panose="020B0004020202020204" pitchFamily="34" charset="0"/>
                <a:ea typeface="Book Antiqua"/>
                <a:cs typeface="Book Antiqua"/>
                <a:sym typeface="Book Antiqua"/>
              </a:rPr>
              <a:t>“Voids”</a:t>
            </a:r>
            <a:endParaRPr dirty="0">
              <a:latin typeface="Aptos" panose="020B0004020202020204" pitchFamily="34" charset="0"/>
            </a:endParaRPr>
          </a:p>
        </p:txBody>
      </p:sp>
      <p:cxnSp>
        <p:nvCxnSpPr>
          <p:cNvPr id="66" name="Google Shape;66;p3"/>
          <p:cNvCxnSpPr/>
          <p:nvPr/>
        </p:nvCxnSpPr>
        <p:spPr>
          <a:xfrm>
            <a:off x="2196457" y="2473715"/>
            <a:ext cx="143295" cy="811269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67" name="Google Shape;67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52067" y="1195475"/>
            <a:ext cx="2824499" cy="36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"/>
          <p:cNvSpPr txBox="1"/>
          <p:nvPr/>
        </p:nvSpPr>
        <p:spPr>
          <a:xfrm>
            <a:off x="4882735" y="5373216"/>
            <a:ext cx="342438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Aptos" panose="020B0004020202020204" pitchFamily="34" charset="0"/>
                <a:ea typeface="Book Antiqua"/>
                <a:cs typeface="Book Antiqua"/>
                <a:sym typeface="Book Antiqua"/>
              </a:rPr>
              <a:t>Color richness: ink with different gray levels.</a:t>
            </a:r>
            <a:endParaRPr sz="2400" dirty="0">
              <a:solidFill>
                <a:schemeClr val="dk1"/>
              </a:solidFill>
              <a:latin typeface="Aptos" panose="020B0004020202020204" pitchFamily="34" charset="0"/>
              <a:ea typeface="Book Antiqua"/>
              <a:cs typeface="Book Antiqua"/>
              <a:sym typeface="Book Antiqu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"/>
          <p:cNvSpPr txBox="1">
            <a:spLocks noGrp="1"/>
          </p:cNvSpPr>
          <p:nvPr>
            <p:ph type="title"/>
          </p:nvPr>
        </p:nvSpPr>
        <p:spPr>
          <a:xfrm>
            <a:off x="539552" y="726976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 Black"/>
                <a:ea typeface="Arial Black"/>
                <a:cs typeface="Arial Black"/>
                <a:sym typeface="Arial Black"/>
              </a:rPr>
              <a:t>Motivation</a:t>
            </a:r>
            <a:endParaRPr/>
          </a:p>
        </p:txBody>
      </p:sp>
      <p:sp>
        <p:nvSpPr>
          <p:cNvPr id="75" name="Google Shape;75;p4"/>
          <p:cNvSpPr txBox="1">
            <a:spLocks noGrp="1"/>
          </p:cNvSpPr>
          <p:nvPr>
            <p:ph type="body" idx="1"/>
          </p:nvPr>
        </p:nvSpPr>
        <p:spPr>
          <a:xfrm>
            <a:off x="609600" y="1484784"/>
            <a:ext cx="79248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9050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76" name="Google Shape;76;p4"/>
          <p:cNvSpPr txBox="1">
            <a:spLocks noGrp="1"/>
          </p:cNvSpPr>
          <p:nvPr>
            <p:ph type="ftr" idx="11"/>
          </p:nvPr>
        </p:nvSpPr>
        <p:spPr>
          <a:xfrm>
            <a:off x="625475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Header</a:t>
            </a:r>
            <a:endParaRPr/>
          </a:p>
        </p:txBody>
      </p:sp>
      <p:sp>
        <p:nvSpPr>
          <p:cNvPr id="77" name="Google Shape;77;p4"/>
          <p:cNvSpPr txBox="1">
            <a:spLocks noGrp="1"/>
          </p:cNvSpPr>
          <p:nvPr>
            <p:ph type="dt" idx="10"/>
          </p:nvPr>
        </p:nvSpPr>
        <p:spPr>
          <a:xfrm>
            <a:off x="7023100" y="0"/>
            <a:ext cx="1066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4/19/2024</a:t>
            </a:r>
            <a:endParaRPr/>
          </a:p>
        </p:txBody>
      </p:sp>
      <p:sp>
        <p:nvSpPr>
          <p:cNvPr id="78" name="Google Shape;78;p4"/>
          <p:cNvSpPr txBox="1">
            <a:spLocks noGrp="1"/>
          </p:cNvSpPr>
          <p:nvPr>
            <p:ph type="sldNum" idx="12"/>
          </p:nvPr>
        </p:nvSpPr>
        <p:spPr>
          <a:xfrm>
            <a:off x="8289925" y="0"/>
            <a:ext cx="8540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79" name="Google Shape;79;p4"/>
          <p:cNvSpPr txBox="1"/>
          <p:nvPr/>
        </p:nvSpPr>
        <p:spPr>
          <a:xfrm>
            <a:off x="1731950" y="1834950"/>
            <a:ext cx="222175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Aptos" panose="020B0004020202020204" pitchFamily="34" charset="0"/>
                <a:ea typeface="Book Antiqua"/>
                <a:cs typeface="Book Antiqua"/>
                <a:sym typeface="Book Antiqua"/>
              </a:rPr>
              <a:t>Generation</a:t>
            </a:r>
            <a:endParaRPr sz="2400" dirty="0">
              <a:solidFill>
                <a:schemeClr val="dk1"/>
              </a:solidFill>
              <a:latin typeface="Aptos" panose="020B0004020202020204" pitchFamily="34" charset="0"/>
              <a:ea typeface="Book Antiqua"/>
              <a:cs typeface="Book Antiqua"/>
              <a:sym typeface="Book Antiqua"/>
            </a:endParaRPr>
          </a:p>
        </p:txBody>
      </p:sp>
      <p:sp>
        <p:nvSpPr>
          <p:cNvPr id="80" name="Google Shape;80;p4"/>
          <p:cNvSpPr txBox="1"/>
          <p:nvPr/>
        </p:nvSpPr>
        <p:spPr>
          <a:xfrm>
            <a:off x="5418706" y="1834949"/>
            <a:ext cx="222175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Aptos" panose="020B0004020202020204" pitchFamily="34" charset="0"/>
                <a:ea typeface="Book Antiqua"/>
                <a:cs typeface="Book Antiqua"/>
                <a:sym typeface="Book Antiqua"/>
              </a:rPr>
              <a:t>Inspiration</a:t>
            </a:r>
            <a:endParaRPr sz="2400" dirty="0">
              <a:solidFill>
                <a:schemeClr val="dk1"/>
              </a:solidFill>
              <a:latin typeface="Aptos" panose="020B0004020202020204" pitchFamily="34" charset="0"/>
              <a:ea typeface="Book Antiqua"/>
              <a:cs typeface="Book Antiqua"/>
              <a:sym typeface="Book Antiqua"/>
            </a:endParaRPr>
          </a:p>
        </p:txBody>
      </p:sp>
      <p:pic>
        <p:nvPicPr>
          <p:cNvPr id="81" name="Google Shape;8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2969362"/>
            <a:ext cx="3540732" cy="221364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2" name="Google Shape;82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67585" y="3038924"/>
            <a:ext cx="1902243" cy="1902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87681" y="3038924"/>
            <a:ext cx="1902244" cy="1902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 txBox="1">
            <a:spLocks noGrp="1"/>
          </p:cNvSpPr>
          <p:nvPr>
            <p:ph type="title"/>
          </p:nvPr>
        </p:nvSpPr>
        <p:spPr>
          <a:xfrm>
            <a:off x="539552" y="726976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 Black"/>
                <a:ea typeface="Arial Black"/>
                <a:cs typeface="Arial Black"/>
                <a:sym typeface="Arial Black"/>
              </a:rPr>
              <a:t>Goal</a:t>
            </a:r>
            <a:endParaRPr i="1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0" name="Google Shape;90;p5"/>
          <p:cNvSpPr txBox="1">
            <a:spLocks noGrp="1"/>
          </p:cNvSpPr>
          <p:nvPr>
            <p:ph type="body" idx="1"/>
          </p:nvPr>
        </p:nvSpPr>
        <p:spPr>
          <a:xfrm>
            <a:off x="609600" y="1484784"/>
            <a:ext cx="79248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9050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ftr" idx="11"/>
          </p:nvPr>
        </p:nvSpPr>
        <p:spPr>
          <a:xfrm>
            <a:off x="625475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Header</a:t>
            </a:r>
            <a:endParaRPr/>
          </a:p>
        </p:txBody>
      </p:sp>
      <p:sp>
        <p:nvSpPr>
          <p:cNvPr id="92" name="Google Shape;92;p5"/>
          <p:cNvSpPr txBox="1">
            <a:spLocks noGrp="1"/>
          </p:cNvSpPr>
          <p:nvPr>
            <p:ph type="dt" idx="10"/>
          </p:nvPr>
        </p:nvSpPr>
        <p:spPr>
          <a:xfrm>
            <a:off x="7023100" y="0"/>
            <a:ext cx="1066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4/19/2024</a:t>
            </a:r>
            <a:endParaRPr/>
          </a:p>
        </p:txBody>
      </p:sp>
      <p:sp>
        <p:nvSpPr>
          <p:cNvPr id="93" name="Google Shape;93;p5"/>
          <p:cNvSpPr txBox="1">
            <a:spLocks noGrp="1"/>
          </p:cNvSpPr>
          <p:nvPr>
            <p:ph type="sldNum" idx="12"/>
          </p:nvPr>
        </p:nvSpPr>
        <p:spPr>
          <a:xfrm>
            <a:off x="8289925" y="0"/>
            <a:ext cx="8540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94" name="Google Shape;94;p5"/>
          <p:cNvSpPr txBox="1"/>
          <p:nvPr/>
        </p:nvSpPr>
        <p:spPr>
          <a:xfrm>
            <a:off x="463624" y="1637184"/>
            <a:ext cx="8284840" cy="1071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Model: CycleGan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Noto Sans Symbols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Noto Sans Symbols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Noto Sans Symbols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What we want to do is to transfer real-life pictures into ink wash paintings.</a:t>
            </a:r>
            <a:endParaRPr/>
          </a:p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Noto Sans Symbols"/>
              <a:buNone/>
            </a:pPr>
            <a:endParaRPr sz="24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Noto Sans Symbols"/>
              <a:buNone/>
            </a:pPr>
            <a:endParaRPr sz="24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Noto Sans Symbols"/>
              <a:buNone/>
            </a:pPr>
            <a:endParaRPr sz="24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Noto Sans Symbols"/>
              <a:buNone/>
            </a:pPr>
            <a:endParaRPr sz="24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Noto Sans Symbols"/>
              <a:buNone/>
            </a:pPr>
            <a:endParaRPr sz="24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Noto Sans Symbols"/>
              <a:buNone/>
            </a:pPr>
            <a:endParaRPr sz="24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Noto Sans Symbols"/>
              <a:buNone/>
            </a:pPr>
            <a:endParaRPr sz="24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Noto Sans Symbols"/>
              <a:buNone/>
            </a:pPr>
            <a:endParaRPr sz="24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Noto Sans Symbols"/>
              <a:buNone/>
            </a:pPr>
            <a:endParaRPr sz="24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Noto Sans Symbols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4408" y="908720"/>
            <a:ext cx="4506183" cy="205288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5"/>
          <p:cNvSpPr txBox="1"/>
          <p:nvPr/>
        </p:nvSpPr>
        <p:spPr>
          <a:xfrm>
            <a:off x="539552" y="3630427"/>
            <a:ext cx="18722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Datasets: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5"/>
          <p:cNvSpPr txBox="1"/>
          <p:nvPr/>
        </p:nvSpPr>
        <p:spPr>
          <a:xfrm>
            <a:off x="1884772" y="3645024"/>
            <a:ext cx="18722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Horses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5"/>
          <p:cNvSpPr txBox="1"/>
          <p:nvPr/>
        </p:nvSpPr>
        <p:spPr>
          <a:xfrm>
            <a:off x="2928262" y="3645024"/>
            <a:ext cx="18722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5"/>
          <p:cNvSpPr txBox="1"/>
          <p:nvPr/>
        </p:nvSpPr>
        <p:spPr>
          <a:xfrm>
            <a:off x="3563888" y="3645024"/>
            <a:ext cx="18722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Landscapes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91954" y="1516089"/>
            <a:ext cx="2873057" cy="2128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29418" y="4522482"/>
            <a:ext cx="2989914" cy="1849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2970260" y="1747970"/>
            <a:ext cx="1973804" cy="2128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3780928" y="4442972"/>
            <a:ext cx="3314328" cy="185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"/>
          <p:cNvSpPr txBox="1">
            <a:spLocks noGrp="1"/>
          </p:cNvSpPr>
          <p:nvPr>
            <p:ph type="body" idx="1"/>
          </p:nvPr>
        </p:nvSpPr>
        <p:spPr>
          <a:xfrm>
            <a:off x="609600" y="1484784"/>
            <a:ext cx="79248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9050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110" name="Google Shape;110;p6"/>
          <p:cNvSpPr txBox="1">
            <a:spLocks noGrp="1"/>
          </p:cNvSpPr>
          <p:nvPr>
            <p:ph type="ftr" idx="11"/>
          </p:nvPr>
        </p:nvSpPr>
        <p:spPr>
          <a:xfrm>
            <a:off x="625475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Header</a:t>
            </a:r>
            <a:endParaRPr/>
          </a:p>
        </p:txBody>
      </p:sp>
      <p:sp>
        <p:nvSpPr>
          <p:cNvPr id="111" name="Google Shape;111;p6"/>
          <p:cNvSpPr txBox="1">
            <a:spLocks noGrp="1"/>
          </p:cNvSpPr>
          <p:nvPr>
            <p:ph type="dt" idx="10"/>
          </p:nvPr>
        </p:nvSpPr>
        <p:spPr>
          <a:xfrm>
            <a:off x="7023100" y="0"/>
            <a:ext cx="1066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4/19/2024</a:t>
            </a:r>
            <a:endParaRPr/>
          </a:p>
        </p:txBody>
      </p:sp>
      <p:sp>
        <p:nvSpPr>
          <p:cNvPr id="112" name="Google Shape;112;p6"/>
          <p:cNvSpPr txBox="1">
            <a:spLocks noGrp="1"/>
          </p:cNvSpPr>
          <p:nvPr>
            <p:ph type="sldNum" idx="12"/>
          </p:nvPr>
        </p:nvSpPr>
        <p:spPr>
          <a:xfrm>
            <a:off x="8289925" y="0"/>
            <a:ext cx="8540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13" name="Google Shape;113;p6"/>
          <p:cNvSpPr txBox="1"/>
          <p:nvPr/>
        </p:nvSpPr>
        <p:spPr>
          <a:xfrm>
            <a:off x="1475656" y="1209454"/>
            <a:ext cx="187220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Horses</a:t>
            </a:r>
            <a:endParaRPr sz="2800" b="1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114" name="Google Shape;114;p6"/>
          <p:cNvSpPr txBox="1"/>
          <p:nvPr/>
        </p:nvSpPr>
        <p:spPr>
          <a:xfrm>
            <a:off x="5292080" y="1209454"/>
            <a:ext cx="208823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Landscapes</a:t>
            </a:r>
            <a:endParaRPr sz="2800" b="1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id="115" name="Google Shape;11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4048" y="4446104"/>
            <a:ext cx="2989914" cy="1849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62476" y="2008004"/>
            <a:ext cx="2873057" cy="2128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08467" y="2008003"/>
            <a:ext cx="1973804" cy="2128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4596" y="4446104"/>
            <a:ext cx="3314328" cy="185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87095" y="2041839"/>
            <a:ext cx="4858272" cy="417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 Black"/>
                <a:ea typeface="Arial Black"/>
                <a:cs typeface="Arial Black"/>
                <a:sym typeface="Arial Black"/>
              </a:rPr>
              <a:t>Main Reference Work(s)</a:t>
            </a:r>
            <a:endParaRPr/>
          </a:p>
        </p:txBody>
      </p:sp>
      <p:sp>
        <p:nvSpPr>
          <p:cNvPr id="125" name="Google Shape;125;p7"/>
          <p:cNvSpPr txBox="1">
            <a:spLocks noGrp="1"/>
          </p:cNvSpPr>
          <p:nvPr>
            <p:ph type="body" idx="1"/>
          </p:nvPr>
        </p:nvSpPr>
        <p:spPr>
          <a:xfrm>
            <a:off x="609600" y="1828800"/>
            <a:ext cx="79248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[1] Justin Johnson, Alexandre Alahi, and Li Fei-Fei. Perceptual losses for real-time style transfer and super-resolution. In European conference on computer vision, pages 694–711. Springer, 2016. 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2000"/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[2] Jun-Yan Zhu, Taesung Park, Phillip Isola, and Alexei A Efros. Unpaired image-to-image translation using cycle-consistent adversarial networks. In Proceedings of the IEEE international conference on computer vision, pages 2223–2232, 2017.</a:t>
            </a:r>
            <a:endParaRPr sz="2000"/>
          </a:p>
        </p:txBody>
      </p:sp>
      <p:sp>
        <p:nvSpPr>
          <p:cNvPr id="126" name="Google Shape;126;p7"/>
          <p:cNvSpPr txBox="1">
            <a:spLocks noGrp="1"/>
          </p:cNvSpPr>
          <p:nvPr>
            <p:ph type="ftr" idx="11"/>
          </p:nvPr>
        </p:nvSpPr>
        <p:spPr>
          <a:xfrm>
            <a:off x="625475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Header</a:t>
            </a:r>
            <a:endParaRPr/>
          </a:p>
        </p:txBody>
      </p:sp>
      <p:sp>
        <p:nvSpPr>
          <p:cNvPr id="127" name="Google Shape;127;p7"/>
          <p:cNvSpPr txBox="1">
            <a:spLocks noGrp="1"/>
          </p:cNvSpPr>
          <p:nvPr>
            <p:ph type="dt" idx="10"/>
          </p:nvPr>
        </p:nvSpPr>
        <p:spPr>
          <a:xfrm>
            <a:off x="7023100" y="0"/>
            <a:ext cx="1066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4/19/2024</a:t>
            </a:r>
            <a:endParaRPr/>
          </a:p>
        </p:txBody>
      </p:sp>
      <p:sp>
        <p:nvSpPr>
          <p:cNvPr id="128" name="Google Shape;128;p7"/>
          <p:cNvSpPr txBox="1">
            <a:spLocks noGrp="1"/>
          </p:cNvSpPr>
          <p:nvPr>
            <p:ph type="sldNum" idx="12"/>
          </p:nvPr>
        </p:nvSpPr>
        <p:spPr>
          <a:xfrm>
            <a:off x="8289925" y="0"/>
            <a:ext cx="8540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"/>
          <p:cNvSpPr txBox="1">
            <a:spLocks noGrp="1"/>
          </p:cNvSpPr>
          <p:nvPr>
            <p:ph type="title"/>
          </p:nvPr>
        </p:nvSpPr>
        <p:spPr>
          <a:xfrm>
            <a:off x="559829" y="593674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 Black"/>
                <a:ea typeface="Arial Black"/>
                <a:cs typeface="Arial Black"/>
                <a:sym typeface="Arial Black"/>
              </a:rPr>
              <a:t>Method: CycleGan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35" name="Google Shape;135;p8"/>
          <p:cNvSpPr txBox="1">
            <a:spLocks noGrp="1"/>
          </p:cNvSpPr>
          <p:nvPr>
            <p:ph type="ftr" idx="11"/>
          </p:nvPr>
        </p:nvSpPr>
        <p:spPr>
          <a:xfrm>
            <a:off x="625475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Header</a:t>
            </a:r>
            <a:endParaRPr/>
          </a:p>
        </p:txBody>
      </p:sp>
      <p:sp>
        <p:nvSpPr>
          <p:cNvPr id="136" name="Google Shape;136;p8"/>
          <p:cNvSpPr txBox="1">
            <a:spLocks noGrp="1"/>
          </p:cNvSpPr>
          <p:nvPr>
            <p:ph type="dt" idx="10"/>
          </p:nvPr>
        </p:nvSpPr>
        <p:spPr>
          <a:xfrm>
            <a:off x="7023100" y="0"/>
            <a:ext cx="1066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4/19/2024</a:t>
            </a:r>
            <a:endParaRPr/>
          </a:p>
        </p:txBody>
      </p:sp>
      <p:sp>
        <p:nvSpPr>
          <p:cNvPr id="137" name="Google Shape;137;p8"/>
          <p:cNvSpPr txBox="1">
            <a:spLocks noGrp="1"/>
          </p:cNvSpPr>
          <p:nvPr>
            <p:ph type="sldNum" idx="12"/>
          </p:nvPr>
        </p:nvSpPr>
        <p:spPr>
          <a:xfrm>
            <a:off x="8289925" y="0"/>
            <a:ext cx="8540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38" name="Google Shape;138;p8"/>
          <p:cNvSpPr txBox="1"/>
          <p:nvPr/>
        </p:nvSpPr>
        <p:spPr>
          <a:xfrm>
            <a:off x="463624" y="1637184"/>
            <a:ext cx="8284840" cy="4024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Noto Sans Symbols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8"/>
          <p:cNvPicPr preferRelativeResize="0"/>
          <p:nvPr/>
        </p:nvPicPr>
        <p:blipFill rotWithShape="1">
          <a:blip r:embed="rId3">
            <a:alphaModFix/>
          </a:blip>
          <a:srcRect l="8640" t="13" r="11142"/>
          <a:stretch/>
        </p:blipFill>
        <p:spPr>
          <a:xfrm>
            <a:off x="378903" y="1279474"/>
            <a:ext cx="8198278" cy="5040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" name="Google Shape;146;p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1356"/>
          <a:stretch/>
        </p:blipFill>
        <p:spPr>
          <a:xfrm>
            <a:off x="142227" y="980728"/>
            <a:ext cx="8859545" cy="523832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9"/>
          <p:cNvSpPr txBox="1">
            <a:spLocks noGrp="1"/>
          </p:cNvSpPr>
          <p:nvPr>
            <p:ph type="ftr" idx="11"/>
          </p:nvPr>
        </p:nvSpPr>
        <p:spPr>
          <a:xfrm>
            <a:off x="625475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9"/>
          <p:cNvSpPr txBox="1">
            <a:spLocks noGrp="1"/>
          </p:cNvSpPr>
          <p:nvPr>
            <p:ph type="dt" idx="10"/>
          </p:nvPr>
        </p:nvSpPr>
        <p:spPr>
          <a:xfrm>
            <a:off x="7023100" y="0"/>
            <a:ext cx="1066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4/19/2024</a:t>
            </a:r>
            <a:endParaRPr/>
          </a:p>
        </p:txBody>
      </p:sp>
      <p:sp>
        <p:nvSpPr>
          <p:cNvPr id="149" name="Google Shape;149;p9"/>
          <p:cNvSpPr txBox="1">
            <a:spLocks noGrp="1"/>
          </p:cNvSpPr>
          <p:nvPr>
            <p:ph type="sldNum" idx="12"/>
          </p:nvPr>
        </p:nvSpPr>
        <p:spPr>
          <a:xfrm>
            <a:off x="8289925" y="0"/>
            <a:ext cx="8540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538</Words>
  <Application>Microsoft Office PowerPoint</Application>
  <PresentationFormat>全屏显示(4:3)</PresentationFormat>
  <Paragraphs>114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Book Antiqua</vt:lpstr>
      <vt:lpstr>Arial</vt:lpstr>
      <vt:lpstr>Noto Sans Symbols</vt:lpstr>
      <vt:lpstr>Aptos</vt:lpstr>
      <vt:lpstr>Arial Black</vt:lpstr>
      <vt:lpstr>Candara</vt:lpstr>
      <vt:lpstr>Blank Presentation</vt:lpstr>
      <vt:lpstr>Ink Wash painting --- Style Transfer</vt:lpstr>
      <vt:lpstr>Background</vt:lpstr>
      <vt:lpstr>Features</vt:lpstr>
      <vt:lpstr>Motivation</vt:lpstr>
      <vt:lpstr>Goal</vt:lpstr>
      <vt:lpstr>PowerPoint 演示文稿</vt:lpstr>
      <vt:lpstr>Main Reference Work(s)</vt:lpstr>
      <vt:lpstr>Method: CycleGan</vt:lpstr>
      <vt:lpstr>PowerPoint 演示文稿</vt:lpstr>
      <vt:lpstr>Architecture</vt:lpstr>
      <vt:lpstr>Training Details</vt:lpstr>
      <vt:lpstr>PowerPoint 演示文稿</vt:lpstr>
      <vt:lpstr>Experimental Results(What we want you to see)</vt:lpstr>
      <vt:lpstr>Experimental Results(What we don’t want you to see)</vt:lpstr>
      <vt:lpstr>Github Link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Ink Wash painting --- Style Transfer</dc:title>
  <dc:creator>user</dc:creator>
  <cp:lastModifiedBy>ZiHang Zhu</cp:lastModifiedBy>
  <cp:revision>5</cp:revision>
  <dcterms:created xsi:type="dcterms:W3CDTF">2008-01-28T19:49:47Z</dcterms:created>
  <dcterms:modified xsi:type="dcterms:W3CDTF">2024-04-23T00:52:08Z</dcterms:modified>
</cp:coreProperties>
</file>